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sldIdLst>
    <p:sldId id="267" r:id="rId2"/>
    <p:sldId id="259" r:id="rId3"/>
    <p:sldId id="269" r:id="rId4"/>
    <p:sldId id="278" r:id="rId5"/>
    <p:sldId id="274" r:id="rId6"/>
    <p:sldId id="276" r:id="rId7"/>
    <p:sldId id="277" r:id="rId8"/>
    <p:sldId id="282" r:id="rId9"/>
    <p:sldId id="279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112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C4089-619C-964C-AA99-74E23A2BD09A}" type="datetimeFigureOut">
              <a:rPr lang="en-US" smtClean="0"/>
              <a:t>10/6/14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A1DC5-77A3-5042-B912-6B45E4FC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2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Spread</a:t>
            </a:r>
            <a:r>
              <a:rPr lang="en-US" baseline="0" dirty="0" smtClean="0"/>
              <a:t> map of H1N5, 2009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A1DC5-77A3-5042-B912-6B45E4FC07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9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3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4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2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6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0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5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5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4D95197-298A-BF44-9780-C6D90FC8918C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Gill Sans"/>
          <a:ea typeface="ＭＳ Ｐゴシック" pitchFamily="-110" charset="-128"/>
          <a:cs typeface="Gill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TextBox 6"/>
            <p:cNvSpPr txBox="1"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2" name="Picture 9" descr="images-2.jpe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84263" y="2381250"/>
              <a:ext cx="2197100" cy="3695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TextBox 10"/>
            <p:cNvSpPr txBox="1">
              <a:spLocks noChangeArrowheads="1"/>
            </p:cNvSpPr>
            <p:nvPr/>
          </p:nvSpPr>
          <p:spPr bwMode="auto">
            <a:xfrm>
              <a:off x="6350" y="17463"/>
              <a:ext cx="5746750" cy="2308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0" lvl="1"/>
              <a:r>
                <a:rPr lang="en-US" sz="3600" b="1" dirty="0">
                  <a:latin typeface="Gill Sans" charset="0"/>
                  <a:cs typeface="Gill Sans" charset="0"/>
                </a:rPr>
                <a:t>Infectious Diseases</a:t>
              </a:r>
            </a:p>
            <a:p>
              <a:pPr marL="0" lvl="1"/>
              <a:r>
                <a:rPr lang="en-US" sz="3600" b="1" dirty="0">
                  <a:latin typeface="Gill Sans" charset="0"/>
                  <a:cs typeface="Gill Sans" charset="0"/>
                </a:rPr>
                <a:t>Lesson </a:t>
              </a:r>
              <a:r>
                <a:rPr lang="en-US" sz="3600" b="1" dirty="0" smtClean="0">
                  <a:latin typeface="Gill Sans" charset="0"/>
                  <a:cs typeface="Gill Sans" charset="0"/>
                </a:rPr>
                <a:t>2.3</a:t>
              </a:r>
              <a:endParaRPr lang="en-US" sz="3600" b="1" dirty="0">
                <a:latin typeface="Gill Sans" charset="0"/>
                <a:cs typeface="Gill Sans" charset="0"/>
              </a:endParaRPr>
            </a:p>
            <a:p>
              <a:pPr marL="0" lvl="1" algn="ctr"/>
              <a:endParaRPr lang="en-US" sz="3600" b="1" dirty="0">
                <a:latin typeface="Gill Sans"/>
                <a:cs typeface="Gill Sans"/>
              </a:endParaRPr>
            </a:p>
            <a:p>
              <a:pPr algn="ctr"/>
              <a:endParaRPr lang="en-US" sz="3600" dirty="0">
                <a:latin typeface="Gill Sans"/>
                <a:cs typeface="Gill Sans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06588" y="1836738"/>
              <a:ext cx="3054350" cy="2065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7" descr="Robert Koch.jp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14775" y="3395663"/>
              <a:ext cx="2373313" cy="2874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3" descr="Bacillus anthracis.jp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10213" y="1481138"/>
              <a:ext cx="2058987" cy="2244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46544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Review Koch’s postulates and explain whether typhoid fever (lesson 2.1) fulfills each postulate.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55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 </a:t>
            </a:r>
            <a:r>
              <a:rPr lang="en-US" sz="3600" b="1" dirty="0" smtClean="0">
                <a:latin typeface="Gill Sans"/>
                <a:cs typeface="Gill Sans"/>
              </a:rPr>
              <a:t>Objectives:</a:t>
            </a:r>
            <a:endParaRPr lang="en-US" sz="3600" b="1" dirty="0">
              <a:latin typeface="Gill Sans"/>
              <a:cs typeface="Gill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/>
              <a:buNone/>
            </a:pPr>
            <a:r>
              <a:rPr lang="en-US" sz="2400" b="1" dirty="0"/>
              <a:t>After finishing today’s lesson you will be able to:</a:t>
            </a:r>
          </a:p>
          <a:p>
            <a:pPr>
              <a:buFont typeface="Arial"/>
              <a:buNone/>
            </a:pPr>
            <a:endParaRPr lang="en-US" sz="2000" b="1" u="sng" dirty="0"/>
          </a:p>
          <a:p>
            <a:pPr lvl="0"/>
            <a:r>
              <a:rPr lang="en-US" sz="2400" b="1" dirty="0"/>
              <a:t>explain the process by which a disease spreads.</a:t>
            </a:r>
          </a:p>
          <a:p>
            <a:pPr>
              <a:buFont typeface="Arial"/>
              <a:buChar char="•"/>
              <a:defRPr/>
            </a:pPr>
            <a:endParaRPr lang="en-US" sz="2400" b="1" dirty="0"/>
          </a:p>
          <a:p>
            <a:pPr>
              <a:buFont typeface="Arial"/>
              <a:buChar char="•"/>
              <a:defRPr/>
            </a:pPr>
            <a:r>
              <a:rPr lang="en-US" sz="2400" b="1" dirty="0"/>
              <a:t>e</a:t>
            </a:r>
            <a:r>
              <a:rPr lang="en-US" sz="2400" b="1" dirty="0" smtClean="0"/>
              <a:t>xplain the effects of vaccination on the spread of a disease.</a:t>
            </a:r>
            <a:endParaRPr lang="en-US" sz="2400" b="1" dirty="0"/>
          </a:p>
          <a:p>
            <a:pPr marL="0" indent="0">
              <a:buNone/>
              <a:defRPr/>
            </a:pPr>
            <a:endParaRPr lang="en-US" sz="2400" b="1" dirty="0"/>
          </a:p>
          <a:p>
            <a:pPr lvl="0">
              <a:buFont typeface="Arial"/>
              <a:buChar char="•"/>
            </a:pPr>
            <a:endParaRPr lang="en-US" sz="2400" b="1" dirty="0"/>
          </a:p>
          <a:p>
            <a:pPr lvl="0">
              <a:buFont typeface="Arial"/>
              <a:buChar char="•"/>
            </a:pPr>
            <a:endParaRPr lang="en-US" sz="2400" b="1" dirty="0" smtClean="0"/>
          </a:p>
          <a:p>
            <a:pPr lvl="0">
              <a:buFont typeface="Arial"/>
              <a:buChar char="•"/>
            </a:pPr>
            <a:endParaRPr lang="en-US" sz="2400" b="1" dirty="0"/>
          </a:p>
          <a:p>
            <a:pPr lvl="0">
              <a:buFont typeface="Arial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86835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Do Now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b="1" dirty="0">
                <a:ea typeface="ＭＳ Ｐゴシック" charset="-128"/>
                <a:cs typeface="ＭＳ Ｐゴシック" charset="-128"/>
              </a:rPr>
              <a:t>W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ＭＳ Ｐゴシック" charset="-128"/>
                <a:cs typeface="ＭＳ Ｐゴシック" charset="-128"/>
              </a:rPr>
              <a:t>hat would you expect to observe if a disease is contagious?</a:t>
            </a:r>
          </a:p>
        </p:txBody>
      </p:sp>
      <p:pic>
        <p:nvPicPr>
          <p:cNvPr id="6" name="Picture 3" descr="images-1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2314" y="3327527"/>
            <a:ext cx="4062536" cy="2798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3459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/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</a:b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Activity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: 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</a:br>
            <a:r>
              <a:rPr lang="en-US" dirty="0" smtClean="0">
                <a:ea typeface="ＭＳ Ｐゴシック" charset="-128"/>
                <a:cs typeface="ＭＳ Ｐゴシック" charset="-128"/>
              </a:rPr>
              <a:t>Simulating </a:t>
            </a:r>
            <a:r>
              <a:rPr lang="en-US" dirty="0">
                <a:ea typeface="ＭＳ Ｐゴシック" charset="-128"/>
                <a:cs typeface="ＭＳ Ｐゴシック" charset="-128"/>
              </a:rPr>
              <a:t>the spread of an infectious 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disease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"/>
              <a:ea typeface="ＭＳ Ｐゴシック" charset="-128"/>
              <a:cs typeface="Gill San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018" y="2034760"/>
            <a:ext cx="8839345" cy="448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779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181" y="1264194"/>
            <a:ext cx="8229600" cy="4525963"/>
          </a:xfrm>
        </p:spPr>
        <p:txBody>
          <a:bodyPr/>
          <a:lstStyle/>
          <a:p>
            <a:r>
              <a:rPr lang="en-US" sz="2800" b="1" dirty="0" smtClean="0"/>
              <a:t>If we vaccinated half the class and ran the simulation again </a:t>
            </a:r>
            <a:r>
              <a:rPr lang="en-US" sz="2800" b="1" dirty="0"/>
              <a:t>h</a:t>
            </a:r>
            <a:r>
              <a:rPr lang="en-US" sz="2800" b="1" dirty="0" smtClean="0"/>
              <a:t>ow many people would get infected?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26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333600"/>
              </p:ext>
            </p:extLst>
          </p:nvPr>
        </p:nvGraphicFramePr>
        <p:xfrm>
          <a:off x="1289302" y="1940858"/>
          <a:ext cx="6095999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1600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579864"/>
              </p:ext>
            </p:extLst>
          </p:nvPr>
        </p:nvGraphicFramePr>
        <p:xfrm>
          <a:off x="1289302" y="4504551"/>
          <a:ext cx="6095999" cy="1612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680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</a:tr>
              <a:tr h="5754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337.5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506.25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759.375</a:t>
                      </a:r>
                    </a:p>
                  </a:txBody>
                  <a:tcPr marL="12700" marR="12700" marT="12700" marB="0" anchor="b"/>
                </a:tc>
              </a:tr>
              <a:tr h="5754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168.75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253.125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55521" y="1417638"/>
            <a:ext cx="2397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No vaccination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37485" y="3981331"/>
            <a:ext cx="5489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If 50% of people were vaccinated…</a:t>
            </a:r>
            <a:endParaRPr lang="en-US" sz="2800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dirty="0" smtClean="0"/>
              <a:t>Let’s look at some data!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050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398175" cy="1143000"/>
          </a:xfrm>
        </p:spPr>
        <p:txBody>
          <a:bodyPr/>
          <a:lstStyle/>
          <a:p>
            <a:r>
              <a:rPr lang="en-US" dirty="0" smtClean="0"/>
              <a:t>Here is a graph of the spread over 15 days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367" r="-142"/>
          <a:stretch/>
        </p:blipFill>
        <p:spPr>
          <a:xfrm>
            <a:off x="1545066" y="1504486"/>
            <a:ext cx="5840512" cy="489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05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12" y="1600200"/>
            <a:ext cx="7687673" cy="4525963"/>
          </a:xfrm>
        </p:spPr>
        <p:txBody>
          <a:bodyPr/>
          <a:lstStyle/>
          <a:p>
            <a:r>
              <a:rPr lang="en-US" sz="2800" b="1" dirty="0" smtClean="0"/>
              <a:t>How would you prove a disease is caused by an infectious agent?</a:t>
            </a:r>
            <a:endParaRPr lang="en-US" sz="2800" b="1" dirty="0" smtClean="0">
              <a:latin typeface="Gill Sans"/>
              <a:cs typeface="Gill San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835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40981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How would you prove a disease is caused by an infectious agent?</a:t>
            </a:r>
            <a:endParaRPr lang="en-US" sz="2800" b="1" dirty="0" smtClean="0">
              <a:latin typeface="Gill Sans"/>
              <a:cs typeface="Gill Sans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4" descr="Robert Koch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98181" y="833234"/>
            <a:ext cx="2163105" cy="2620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6904789" y="3454091"/>
            <a:ext cx="1363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Calibri" charset="0"/>
              </a:rPr>
              <a:t>Robert Koch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62362" y="3220056"/>
            <a:ext cx="8229600" cy="3051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  <a:defRPr/>
            </a:pPr>
            <a:r>
              <a:rPr lang="en-US" sz="2400" b="1" dirty="0">
                <a:latin typeface="Gill Sans"/>
                <a:cs typeface="Gill Sans"/>
              </a:rPr>
              <a:t>Koch’s postulates</a:t>
            </a:r>
          </a:p>
          <a:p>
            <a:pPr marL="0" lvl="1" indent="0">
              <a:buNone/>
              <a:defRPr/>
            </a:pPr>
            <a:endParaRPr lang="en-US" sz="1800" b="1" dirty="0" smtClean="0"/>
          </a:p>
          <a:p>
            <a:pPr marL="347472" lvl="1" indent="-393192">
              <a:buFont typeface="Calibri" charset="0"/>
              <a:buAutoNum type="arabicPeriod"/>
              <a:defRPr/>
            </a:pPr>
            <a:r>
              <a:rPr lang="en-US" sz="1800" b="1" dirty="0" smtClean="0"/>
              <a:t>Association</a:t>
            </a:r>
            <a:r>
              <a:rPr lang="en-US" sz="1800" dirty="0" smtClean="0"/>
              <a:t> – It must </a:t>
            </a:r>
            <a:r>
              <a:rPr lang="en-US" sz="1800" u="sng" dirty="0" smtClean="0"/>
              <a:t>always</a:t>
            </a:r>
            <a:r>
              <a:rPr lang="en-US" sz="1800" dirty="0" smtClean="0"/>
              <a:t> be present in </a:t>
            </a:r>
            <a:r>
              <a:rPr lang="en-US" sz="1800" u="sng" dirty="0" smtClean="0"/>
              <a:t>every</a:t>
            </a:r>
            <a:r>
              <a:rPr lang="en-US" sz="1800" dirty="0" smtClean="0"/>
              <a:t> case – but not in healthy animals. </a:t>
            </a:r>
          </a:p>
          <a:p>
            <a:pPr marL="347472" lvl="1" indent="-393192">
              <a:buFont typeface="Calibri" charset="0"/>
              <a:buAutoNum type="arabicPeriod"/>
              <a:defRPr/>
            </a:pPr>
            <a:r>
              <a:rPr lang="en-US" sz="1800" b="1" dirty="0" smtClean="0"/>
              <a:t>Isolation</a:t>
            </a:r>
            <a:r>
              <a:rPr lang="en-US" sz="1800" dirty="0" smtClean="0"/>
              <a:t> – It must be isolated from the sick animal </a:t>
            </a:r>
            <a:r>
              <a:rPr lang="en-US" sz="1800" u="sng" dirty="0" smtClean="0"/>
              <a:t>into pure culture</a:t>
            </a:r>
            <a:r>
              <a:rPr lang="en-US" sz="1800" dirty="0" smtClean="0"/>
              <a:t>.*</a:t>
            </a:r>
          </a:p>
          <a:p>
            <a:pPr marL="347472" lvl="1" indent="-393192">
              <a:buFont typeface="Calibri" charset="0"/>
              <a:buAutoNum type="arabicPeriod"/>
              <a:defRPr/>
            </a:pPr>
            <a:r>
              <a:rPr lang="en-US" sz="1800" b="1" dirty="0" smtClean="0"/>
              <a:t>Causation</a:t>
            </a:r>
            <a:r>
              <a:rPr lang="en-US" sz="1800" dirty="0" smtClean="0"/>
              <a:t> – The pure microbe must </a:t>
            </a:r>
            <a:r>
              <a:rPr lang="en-US" sz="1800" u="sng" dirty="0" smtClean="0"/>
              <a:t>cause the disease</a:t>
            </a:r>
            <a:r>
              <a:rPr lang="en-US" sz="1800" dirty="0" smtClean="0"/>
              <a:t> in a healthy animal. </a:t>
            </a:r>
          </a:p>
          <a:p>
            <a:pPr marL="347472" lvl="1" indent="-393192">
              <a:buFont typeface="Calibri" charset="0"/>
              <a:buAutoNum type="arabicPeriod"/>
              <a:defRPr/>
            </a:pPr>
            <a:r>
              <a:rPr lang="en-US" sz="1800" b="1" dirty="0" smtClean="0"/>
              <a:t>Re-isolation </a:t>
            </a:r>
            <a:r>
              <a:rPr lang="en-US" sz="1800" dirty="0" smtClean="0"/>
              <a:t>– When the microbe is re-isolated from the sick animal it must </a:t>
            </a:r>
            <a:r>
              <a:rPr lang="en-US" sz="1800" u="sng" dirty="0" smtClean="0"/>
              <a:t>be the same</a:t>
            </a:r>
            <a:r>
              <a:rPr lang="en-US" sz="1800" dirty="0" smtClean="0"/>
              <a:t> as the original.</a:t>
            </a:r>
          </a:p>
          <a:p>
            <a:pPr marL="454025" lvl="1" indent="-344488">
              <a:buFont typeface="Calibri" charset="0"/>
              <a:buAutoNum type="arabicPeriod"/>
              <a:defRPr/>
            </a:pPr>
            <a:endParaRPr lang="en-US" sz="1800" dirty="0" smtClean="0"/>
          </a:p>
          <a:p>
            <a:pPr marL="0" lvl="1" indent="0">
              <a:buFont typeface="Arial" charset="0"/>
              <a:buNone/>
              <a:defRPr/>
            </a:pPr>
            <a:r>
              <a:rPr lang="en-US" sz="1800" i="1" dirty="0" smtClean="0"/>
              <a:t>*Pure culture of a microbe means that there is only one type of microbe growing.</a:t>
            </a:r>
          </a:p>
          <a:p>
            <a:pPr marL="109537" lvl="1">
              <a:defRPr/>
            </a:pPr>
            <a:endParaRPr lang="en-US" sz="1800" dirty="0" smtClean="0"/>
          </a:p>
          <a:p>
            <a:pPr marL="454025" lvl="1" indent="-344488">
              <a:buFont typeface="Arial" charset="0"/>
              <a:buNone/>
              <a:defRPr/>
            </a:pPr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841170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ustom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68367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12080</TotalTime>
  <Words>288</Words>
  <Application>Microsoft Macintosh PowerPoint</Application>
  <PresentationFormat>On-screen Show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Theme</vt:lpstr>
      <vt:lpstr>PowerPoint Presentation</vt:lpstr>
      <vt:lpstr>Lesson Objectives:</vt:lpstr>
      <vt:lpstr>PowerPoint Presentation</vt:lpstr>
      <vt:lpstr> Activity:  Simulating the spread of an infectious disease</vt:lpstr>
      <vt:lpstr>Discussion</vt:lpstr>
      <vt:lpstr>PowerPoint Presentation</vt:lpstr>
      <vt:lpstr>Here is a graph of the spread over 15 days </vt:lpstr>
      <vt:lpstr>Wrap Up</vt:lpstr>
      <vt:lpstr>Wrap Up</vt:lpstr>
      <vt:lpstr>Homework</vt:lpstr>
    </vt:vector>
  </TitlesOfParts>
  <Company>tufts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Infectious Diseases Module !</dc:title>
  <dc:creator>berri jacque</dc:creator>
  <cp:lastModifiedBy>Desislava</cp:lastModifiedBy>
  <cp:revision>45</cp:revision>
  <dcterms:created xsi:type="dcterms:W3CDTF">2014-02-28T16:37:15Z</dcterms:created>
  <dcterms:modified xsi:type="dcterms:W3CDTF">2014-10-06T19:10:17Z</dcterms:modified>
</cp:coreProperties>
</file>